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8" r:id="rId3"/>
    <p:sldId id="256" r:id="rId4"/>
    <p:sldId id="275" r:id="rId5"/>
    <p:sldId id="260" r:id="rId6"/>
    <p:sldId id="270" r:id="rId7"/>
    <p:sldId id="274" r:id="rId8"/>
    <p:sldId id="271" r:id="rId9"/>
  </p:sldIdLst>
  <p:sldSz cx="9906000" cy="6858000" type="A4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2EE"/>
    <a:srgbClr val="BAB07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>
      <p:cViewPr>
        <p:scale>
          <a:sx n="106" d="100"/>
          <a:sy n="106" d="100"/>
        </p:scale>
        <p:origin x="76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819E-9FC5-428D-B4A3-15C417EC4140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8354D0E-77E3-4F6D-B99E-D88C6576F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67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819E-9FC5-428D-B4A3-15C417EC4140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8354D0E-77E3-4F6D-B99E-D88C6576F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17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819E-9FC5-428D-B4A3-15C417EC4140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8354D0E-77E3-4F6D-B99E-D88C6576F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907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AE2FD-66DC-4844-98EA-2AD07B7CBE67}" type="datetimeFigureOut">
              <a:rPr lang="en-GB"/>
              <a:pPr>
                <a:defRPr/>
              </a:pPr>
              <a:t>26/07/2021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4C7D5-B44A-496B-8A5B-45D8A2A810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730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236941"/>
            <a:ext cx="7048230" cy="6230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819E-9FC5-428D-B4A3-15C417EC4140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8354D0E-77E3-4F6D-B99E-D88C6576F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82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819E-9FC5-428D-B4A3-15C417EC4140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8354D0E-77E3-4F6D-B99E-D88C6576F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61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819E-9FC5-428D-B4A3-15C417EC4140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8354D0E-77E3-4F6D-B99E-D88C6576F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47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819E-9FC5-428D-B4A3-15C417EC4140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8354D0E-77E3-4F6D-B99E-D88C6576F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12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5578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819E-9FC5-428D-B4A3-15C417EC4140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8354D0E-77E3-4F6D-B99E-D88C6576F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87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819E-9FC5-428D-B4A3-15C417EC4140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8354D0E-77E3-4F6D-B99E-D88C6576F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2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819E-9FC5-428D-B4A3-15C417EC4140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8354D0E-77E3-4F6D-B99E-D88C6576F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92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819E-9FC5-428D-B4A3-15C417EC4140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8354D0E-77E3-4F6D-B99E-D88C6576F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23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238990"/>
            <a:ext cx="7048230" cy="62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5819E-9FC5-428D-B4A3-15C417EC4140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AF46E9-F2ED-45D3-A6C2-46A1B2BA2D0B}"/>
              </a:ext>
            </a:extLst>
          </p:cNvPr>
          <p:cNvSpPr txBox="1"/>
          <p:nvPr userDrawn="1"/>
        </p:nvSpPr>
        <p:spPr>
          <a:xfrm>
            <a:off x="8714303" y="6460735"/>
            <a:ext cx="7697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DS SBPC CT1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205070-ECD7-444E-8FFB-CF8673FC29F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263825" y="166433"/>
            <a:ext cx="1176630" cy="76816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C09B37-3D58-4C31-876D-905E97421881}"/>
              </a:ext>
            </a:extLst>
          </p:cNvPr>
          <p:cNvCxnSpPr>
            <a:cxnSpLocks/>
          </p:cNvCxnSpPr>
          <p:nvPr userDrawn="1"/>
        </p:nvCxnSpPr>
        <p:spPr>
          <a:xfrm>
            <a:off x="500641" y="946246"/>
            <a:ext cx="89047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48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.uk/r/9G9SP2H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mbria.gov.uk/planning-environment/cyclingandwalkin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urveymonkey.co.uk/r/9G9SP2H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.uk/r/9G9SP2H" TargetMode="External"/><Relationship Id="rId2" Type="http://schemas.openxmlformats.org/officeDocument/2006/relationships/hyperlink" Target="https://www.cumbria.gov.uk/planning-environment/cyclingandwalking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DA399E-F26B-44ED-A72A-3DD84887D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651" y="1374799"/>
            <a:ext cx="8533136" cy="147412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>
                <a:latin typeface="+mn-lt"/>
              </a:rPr>
              <a:t>St Bees – </a:t>
            </a:r>
            <a:r>
              <a:rPr lang="en-GB" b="1" dirty="0" err="1">
                <a:latin typeface="+mn-lt"/>
              </a:rPr>
              <a:t>Mirehouse</a:t>
            </a:r>
            <a:br>
              <a:rPr lang="en-GB" b="1" dirty="0">
                <a:latin typeface="+mn-lt"/>
              </a:rPr>
            </a:br>
            <a:r>
              <a:rPr lang="en-GB" b="1" dirty="0">
                <a:latin typeface="+mn-lt"/>
              </a:rPr>
              <a:t>Cycle Track: The “Valley Link”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8F24FC1-9342-4F98-B0AD-1CAC0F263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3868" y="5385393"/>
            <a:ext cx="7429500" cy="944592"/>
          </a:xfrm>
        </p:spPr>
        <p:txBody>
          <a:bodyPr/>
          <a:lstStyle/>
          <a:p>
            <a:r>
              <a:rPr lang="en-GB" sz="2800" b="1" dirty="0"/>
              <a:t>Briefing document</a:t>
            </a:r>
          </a:p>
          <a:p>
            <a:r>
              <a:rPr lang="en-GB" sz="1400" dirty="0"/>
              <a:t>Rev 7    21.07.2021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7A0150-220E-4332-B8BC-1B398E386B8E}"/>
              </a:ext>
            </a:extLst>
          </p:cNvPr>
          <p:cNvSpPr txBox="1"/>
          <p:nvPr/>
        </p:nvSpPr>
        <p:spPr>
          <a:xfrm>
            <a:off x="3227848" y="232913"/>
            <a:ext cx="3521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St Bees Parish Council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A229E-3782-4023-8CFB-1474C29F671D}"/>
              </a:ext>
            </a:extLst>
          </p:cNvPr>
          <p:cNvSpPr txBox="1"/>
          <p:nvPr/>
        </p:nvSpPr>
        <p:spPr>
          <a:xfrm>
            <a:off x="2942249" y="3150372"/>
            <a:ext cx="4092738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</a:rPr>
              <a:t>The future plan for cycling and footpaths in Whitehaven and surrounding area is now out for public consultation. </a:t>
            </a:r>
          </a:p>
          <a:p>
            <a:pPr algn="ctr"/>
            <a:endParaRPr lang="en-GB" sz="1400" b="1" dirty="0">
              <a:solidFill>
                <a:srgbClr val="FF0000"/>
              </a:solidFill>
            </a:endParaRPr>
          </a:p>
          <a:p>
            <a:pPr algn="ctr"/>
            <a:r>
              <a:rPr lang="en-GB" sz="1400" b="1" dirty="0">
                <a:solidFill>
                  <a:srgbClr val="FF0000"/>
                </a:solidFill>
                <a:hlinkClick r:id="rId2"/>
              </a:rPr>
              <a:t>Click here </a:t>
            </a:r>
            <a:r>
              <a:rPr lang="en-GB" sz="1400" b="1" dirty="0">
                <a:solidFill>
                  <a:srgbClr val="FF0000"/>
                </a:solidFill>
              </a:rPr>
              <a:t>to have your say. Closes 6</a:t>
            </a:r>
            <a:r>
              <a:rPr lang="en-GB" sz="1400" b="1" baseline="30000" dirty="0">
                <a:solidFill>
                  <a:srgbClr val="FF0000"/>
                </a:solidFill>
              </a:rPr>
              <a:t>th</a:t>
            </a:r>
            <a:r>
              <a:rPr lang="en-GB" sz="1400" b="1" dirty="0">
                <a:solidFill>
                  <a:srgbClr val="FF0000"/>
                </a:solidFill>
              </a:rPr>
              <a:t> August. </a:t>
            </a:r>
          </a:p>
          <a:p>
            <a:pPr algn="ctr"/>
            <a:endParaRPr lang="en-GB" sz="1400" b="1" dirty="0">
              <a:solidFill>
                <a:srgbClr val="FF0000"/>
              </a:solidFill>
            </a:endParaRP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Do you think the Valley Link is a good idea? If so, please say so in your reply. </a:t>
            </a:r>
          </a:p>
        </p:txBody>
      </p:sp>
    </p:spTree>
    <p:extLst>
      <p:ext uri="{BB962C8B-B14F-4D97-AF65-F5344CB8AC3E}">
        <p14:creationId xmlns:p14="http://schemas.microsoft.com/office/powerpoint/2010/main" val="2379689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522288" y="430313"/>
            <a:ext cx="6651625" cy="349250"/>
          </a:xfrm>
        </p:spPr>
        <p:txBody>
          <a:bodyPr>
            <a:normAutofit fontScale="90000"/>
          </a:bodyPr>
          <a:lstStyle/>
          <a:p>
            <a:r>
              <a:rPr lang="en-GB" altLang="en-US" sz="2800" b="1" dirty="0">
                <a:latin typeface="+mn-lt"/>
              </a:rPr>
              <a:t>The original concept and study - 2000</a:t>
            </a: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917700"/>
            <a:ext cx="443071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47" y="1290638"/>
            <a:ext cx="4430713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2288" y="1071562"/>
            <a:ext cx="57721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i="1" dirty="0">
                <a:latin typeface="Arial" panose="020B0604020202020204" pitchFamily="34" charset="0"/>
              </a:rPr>
              <a:t>Maps from the Whitehaven – St Bees cycle track feasibility report published in 2000; but not implemented. </a:t>
            </a:r>
          </a:p>
        </p:txBody>
      </p:sp>
      <p:sp>
        <p:nvSpPr>
          <p:cNvPr id="7" name="Freeform 6"/>
          <p:cNvSpPr/>
          <p:nvPr/>
        </p:nvSpPr>
        <p:spPr>
          <a:xfrm>
            <a:off x="2447925" y="4044951"/>
            <a:ext cx="954088" cy="1431925"/>
          </a:xfrm>
          <a:custGeom>
            <a:avLst/>
            <a:gdLst>
              <a:gd name="connsiteX0" fmla="*/ 0 w 954157"/>
              <a:gd name="connsiteY0" fmla="*/ 0 h 1431235"/>
              <a:gd name="connsiteX1" fmla="*/ 49696 w 954157"/>
              <a:gd name="connsiteY1" fmla="*/ 29817 h 1431235"/>
              <a:gd name="connsiteX2" fmla="*/ 79513 w 954157"/>
              <a:gd name="connsiteY2" fmla="*/ 49696 h 1431235"/>
              <a:gd name="connsiteX3" fmla="*/ 119270 w 954157"/>
              <a:gd name="connsiteY3" fmla="*/ 109331 h 1431235"/>
              <a:gd name="connsiteX4" fmla="*/ 139148 w 954157"/>
              <a:gd name="connsiteY4" fmla="*/ 139148 h 1431235"/>
              <a:gd name="connsiteX5" fmla="*/ 168965 w 954157"/>
              <a:gd name="connsiteY5" fmla="*/ 208722 h 1431235"/>
              <a:gd name="connsiteX6" fmla="*/ 198783 w 954157"/>
              <a:gd name="connsiteY6" fmla="*/ 278296 h 1431235"/>
              <a:gd name="connsiteX7" fmla="*/ 268357 w 954157"/>
              <a:gd name="connsiteY7" fmla="*/ 367748 h 1431235"/>
              <a:gd name="connsiteX8" fmla="*/ 288235 w 954157"/>
              <a:gd name="connsiteY8" fmla="*/ 417444 h 1431235"/>
              <a:gd name="connsiteX9" fmla="*/ 298174 w 954157"/>
              <a:gd name="connsiteY9" fmla="*/ 447261 h 1431235"/>
              <a:gd name="connsiteX10" fmla="*/ 337931 w 954157"/>
              <a:gd name="connsiteY10" fmla="*/ 526774 h 1431235"/>
              <a:gd name="connsiteX11" fmla="*/ 357809 w 954157"/>
              <a:gd name="connsiteY11" fmla="*/ 566531 h 1431235"/>
              <a:gd name="connsiteX12" fmla="*/ 397565 w 954157"/>
              <a:gd name="connsiteY12" fmla="*/ 626165 h 1431235"/>
              <a:gd name="connsiteX13" fmla="*/ 417444 w 954157"/>
              <a:gd name="connsiteY13" fmla="*/ 655983 h 1431235"/>
              <a:gd name="connsiteX14" fmla="*/ 457200 w 954157"/>
              <a:gd name="connsiteY14" fmla="*/ 735496 h 1431235"/>
              <a:gd name="connsiteX15" fmla="*/ 506896 w 954157"/>
              <a:gd name="connsiteY15" fmla="*/ 815009 h 1431235"/>
              <a:gd name="connsiteX16" fmla="*/ 576470 w 954157"/>
              <a:gd name="connsiteY16" fmla="*/ 904461 h 1431235"/>
              <a:gd name="connsiteX17" fmla="*/ 606287 w 954157"/>
              <a:gd name="connsiteY17" fmla="*/ 924339 h 1431235"/>
              <a:gd name="connsiteX18" fmla="*/ 626165 w 954157"/>
              <a:gd name="connsiteY18" fmla="*/ 954157 h 1431235"/>
              <a:gd name="connsiteX19" fmla="*/ 636104 w 954157"/>
              <a:gd name="connsiteY19" fmla="*/ 983974 h 1431235"/>
              <a:gd name="connsiteX20" fmla="*/ 675861 w 954157"/>
              <a:gd name="connsiteY20" fmla="*/ 1043609 h 1431235"/>
              <a:gd name="connsiteX21" fmla="*/ 685800 w 954157"/>
              <a:gd name="connsiteY21" fmla="*/ 1073426 h 1431235"/>
              <a:gd name="connsiteX22" fmla="*/ 715618 w 954157"/>
              <a:gd name="connsiteY22" fmla="*/ 1103244 h 1431235"/>
              <a:gd name="connsiteX23" fmla="*/ 765313 w 954157"/>
              <a:gd name="connsiteY23" fmla="*/ 1192696 h 1431235"/>
              <a:gd name="connsiteX24" fmla="*/ 834887 w 954157"/>
              <a:gd name="connsiteY24" fmla="*/ 1282148 h 1431235"/>
              <a:gd name="connsiteX25" fmla="*/ 864704 w 954157"/>
              <a:gd name="connsiteY25" fmla="*/ 1302026 h 1431235"/>
              <a:gd name="connsiteX26" fmla="*/ 894522 w 954157"/>
              <a:gd name="connsiteY26" fmla="*/ 1361661 h 1431235"/>
              <a:gd name="connsiteX27" fmla="*/ 924339 w 954157"/>
              <a:gd name="connsiteY27" fmla="*/ 1391478 h 1431235"/>
              <a:gd name="connsiteX28" fmla="*/ 954157 w 954157"/>
              <a:gd name="connsiteY28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54157" h="1431235">
                <a:moveTo>
                  <a:pt x="0" y="0"/>
                </a:moveTo>
                <a:cubicBezTo>
                  <a:pt x="16565" y="9939"/>
                  <a:pt x="33314" y="19578"/>
                  <a:pt x="49696" y="29817"/>
                </a:cubicBezTo>
                <a:cubicBezTo>
                  <a:pt x="59826" y="36148"/>
                  <a:pt x="71647" y="40706"/>
                  <a:pt x="79513" y="49696"/>
                </a:cubicBezTo>
                <a:cubicBezTo>
                  <a:pt x="95245" y="67676"/>
                  <a:pt x="106018" y="89453"/>
                  <a:pt x="119270" y="109331"/>
                </a:cubicBezTo>
                <a:lnTo>
                  <a:pt x="139148" y="139148"/>
                </a:lnTo>
                <a:cubicBezTo>
                  <a:pt x="167682" y="253283"/>
                  <a:pt x="127783" y="112628"/>
                  <a:pt x="168965" y="208722"/>
                </a:cubicBezTo>
                <a:cubicBezTo>
                  <a:pt x="192367" y="263328"/>
                  <a:pt x="162087" y="234261"/>
                  <a:pt x="198783" y="278296"/>
                </a:cubicBezTo>
                <a:cubicBezTo>
                  <a:pt x="231157" y="317145"/>
                  <a:pt x="245170" y="309780"/>
                  <a:pt x="268357" y="367748"/>
                </a:cubicBezTo>
                <a:cubicBezTo>
                  <a:pt x="274983" y="384313"/>
                  <a:pt x="281971" y="400739"/>
                  <a:pt x="288235" y="417444"/>
                </a:cubicBezTo>
                <a:cubicBezTo>
                  <a:pt x="291914" y="427254"/>
                  <a:pt x="293839" y="437723"/>
                  <a:pt x="298174" y="447261"/>
                </a:cubicBezTo>
                <a:cubicBezTo>
                  <a:pt x="310436" y="474238"/>
                  <a:pt x="324679" y="500270"/>
                  <a:pt x="337931" y="526774"/>
                </a:cubicBezTo>
                <a:cubicBezTo>
                  <a:pt x="344557" y="540026"/>
                  <a:pt x="349590" y="554203"/>
                  <a:pt x="357809" y="566531"/>
                </a:cubicBezTo>
                <a:lnTo>
                  <a:pt x="397565" y="626165"/>
                </a:lnTo>
                <a:lnTo>
                  <a:pt x="417444" y="655983"/>
                </a:lnTo>
                <a:cubicBezTo>
                  <a:pt x="441850" y="753605"/>
                  <a:pt x="406516" y="634126"/>
                  <a:pt x="457200" y="735496"/>
                </a:cubicBezTo>
                <a:cubicBezTo>
                  <a:pt x="498596" y="818290"/>
                  <a:pt x="449529" y="776766"/>
                  <a:pt x="506896" y="815009"/>
                </a:cubicBezTo>
                <a:cubicBezTo>
                  <a:pt x="534604" y="856571"/>
                  <a:pt x="541434" y="875265"/>
                  <a:pt x="576470" y="904461"/>
                </a:cubicBezTo>
                <a:cubicBezTo>
                  <a:pt x="585647" y="912108"/>
                  <a:pt x="596348" y="917713"/>
                  <a:pt x="606287" y="924339"/>
                </a:cubicBezTo>
                <a:cubicBezTo>
                  <a:pt x="612913" y="934278"/>
                  <a:pt x="620823" y="943473"/>
                  <a:pt x="626165" y="954157"/>
                </a:cubicBezTo>
                <a:cubicBezTo>
                  <a:pt x="630850" y="963528"/>
                  <a:pt x="631016" y="974816"/>
                  <a:pt x="636104" y="983974"/>
                </a:cubicBezTo>
                <a:cubicBezTo>
                  <a:pt x="647706" y="1004858"/>
                  <a:pt x="668306" y="1020944"/>
                  <a:pt x="675861" y="1043609"/>
                </a:cubicBezTo>
                <a:cubicBezTo>
                  <a:pt x="679174" y="1053548"/>
                  <a:pt x="679989" y="1064709"/>
                  <a:pt x="685800" y="1073426"/>
                </a:cubicBezTo>
                <a:cubicBezTo>
                  <a:pt x="693597" y="1085122"/>
                  <a:pt x="705679" y="1093305"/>
                  <a:pt x="715618" y="1103244"/>
                </a:cubicBezTo>
                <a:cubicBezTo>
                  <a:pt x="738037" y="1192921"/>
                  <a:pt x="709578" y="1174118"/>
                  <a:pt x="765313" y="1192696"/>
                </a:cubicBezTo>
                <a:cubicBezTo>
                  <a:pt x="793018" y="1234253"/>
                  <a:pt x="799854" y="1252954"/>
                  <a:pt x="834887" y="1282148"/>
                </a:cubicBezTo>
                <a:cubicBezTo>
                  <a:pt x="844064" y="1289795"/>
                  <a:pt x="854765" y="1295400"/>
                  <a:pt x="864704" y="1302026"/>
                </a:cubicBezTo>
                <a:cubicBezTo>
                  <a:pt x="874666" y="1331910"/>
                  <a:pt x="873114" y="1335972"/>
                  <a:pt x="894522" y="1361661"/>
                </a:cubicBezTo>
                <a:cubicBezTo>
                  <a:pt x="903520" y="1372459"/>
                  <a:pt x="915341" y="1380680"/>
                  <a:pt x="924339" y="1391478"/>
                </a:cubicBezTo>
                <a:cubicBezTo>
                  <a:pt x="980532" y="1458910"/>
                  <a:pt x="922547" y="1399625"/>
                  <a:pt x="954157" y="1431235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76526" y="3578226"/>
            <a:ext cx="3617913" cy="46672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829E39BD-9936-411D-BD58-C1ABAAC4E1BF}"/>
              </a:ext>
            </a:extLst>
          </p:cNvPr>
          <p:cNvGrpSpPr/>
          <p:nvPr/>
        </p:nvGrpSpPr>
        <p:grpSpPr>
          <a:xfrm>
            <a:off x="522287" y="5228431"/>
            <a:ext cx="3075370" cy="1362233"/>
            <a:chOff x="522287" y="5228431"/>
            <a:chExt cx="3075370" cy="1362233"/>
          </a:xfrm>
        </p:grpSpPr>
        <p:pic>
          <p:nvPicPr>
            <p:cNvPr id="14342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287" y="5228431"/>
              <a:ext cx="1755775" cy="1116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522287" y="6461918"/>
              <a:ext cx="606425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1128711" y="6344443"/>
              <a:ext cx="246894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dirty="0">
                  <a:latin typeface="Arial" panose="020B0604020202020204" pitchFamily="34" charset="0"/>
                </a:rPr>
                <a:t>Notional coastal route (addition by CCC)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159" y="5997969"/>
            <a:ext cx="5627139" cy="6929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475122">
            <a:off x="4180269" y="3605255"/>
            <a:ext cx="1858201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1050" dirty="0"/>
              <a:t>St Bees level track down valley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4889" y="328261"/>
            <a:ext cx="399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Route map – 2000 report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86882A0-6CAA-410D-876A-DF390CB3035E}"/>
              </a:ext>
            </a:extLst>
          </p:cNvPr>
          <p:cNvSpPr/>
          <p:nvPr/>
        </p:nvSpPr>
        <p:spPr>
          <a:xfrm>
            <a:off x="7107197" y="5462624"/>
            <a:ext cx="1431985" cy="701087"/>
          </a:xfrm>
          <a:custGeom>
            <a:avLst/>
            <a:gdLst>
              <a:gd name="connsiteX0" fmla="*/ 1431985 w 1431985"/>
              <a:gd name="connsiteY0" fmla="*/ 701087 h 701087"/>
              <a:gd name="connsiteX1" fmla="*/ 1009290 w 1431985"/>
              <a:gd name="connsiteY1" fmla="*/ 287019 h 701087"/>
              <a:gd name="connsiteX2" fmla="*/ 672860 w 1431985"/>
              <a:gd name="connsiteY2" fmla="*/ 88612 h 701087"/>
              <a:gd name="connsiteX3" fmla="*/ 396815 w 1431985"/>
              <a:gd name="connsiteY3" fmla="*/ 10974 h 701087"/>
              <a:gd name="connsiteX4" fmla="*/ 0 w 1431985"/>
              <a:gd name="connsiteY4" fmla="*/ 2348 h 70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1985" h="701087">
                <a:moveTo>
                  <a:pt x="1431985" y="701087"/>
                </a:moveTo>
                <a:cubicBezTo>
                  <a:pt x="1283898" y="545092"/>
                  <a:pt x="1135811" y="389098"/>
                  <a:pt x="1009290" y="287019"/>
                </a:cubicBezTo>
                <a:cubicBezTo>
                  <a:pt x="882769" y="184940"/>
                  <a:pt x="774939" y="134619"/>
                  <a:pt x="672860" y="88612"/>
                </a:cubicBezTo>
                <a:cubicBezTo>
                  <a:pt x="570781" y="42604"/>
                  <a:pt x="508958" y="25351"/>
                  <a:pt x="396815" y="10974"/>
                </a:cubicBezTo>
                <a:cubicBezTo>
                  <a:pt x="284672" y="-3403"/>
                  <a:pt x="142336" y="-528"/>
                  <a:pt x="0" y="2348"/>
                </a:cubicBezTo>
              </a:path>
            </a:pathLst>
          </a:custGeom>
          <a:noFill/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F164B4-9D71-4088-9B1E-A3CD6A9C0821}"/>
              </a:ext>
            </a:extLst>
          </p:cNvPr>
          <p:cNvSpPr txBox="1"/>
          <p:nvPr/>
        </p:nvSpPr>
        <p:spPr>
          <a:xfrm>
            <a:off x="7444921" y="2100465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“X”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562EB7-0CFC-4FE5-A830-8AE4C7B624E0}"/>
              </a:ext>
            </a:extLst>
          </p:cNvPr>
          <p:cNvSpPr txBox="1"/>
          <p:nvPr/>
        </p:nvSpPr>
        <p:spPr>
          <a:xfrm>
            <a:off x="564889" y="1329795"/>
            <a:ext cx="431191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 2016 St Bees Parish Council and Whitehaven Town Council contracted </a:t>
            </a:r>
            <a:r>
              <a:rPr lang="en-GB" sz="1200" dirty="0" err="1"/>
              <a:t>Sustrans</a:t>
            </a:r>
            <a:r>
              <a:rPr lang="en-GB" sz="1200" dirty="0"/>
              <a:t> to re-evaluate the 2000 plan. </a:t>
            </a:r>
          </a:p>
          <a:p>
            <a:r>
              <a:rPr lang="en-GB" sz="1200" dirty="0"/>
              <a:t>The main options that are now being pursued are shown on the map</a:t>
            </a:r>
          </a:p>
          <a:p>
            <a:endParaRPr lang="en-GB" sz="1200" dirty="0"/>
          </a:p>
          <a:p>
            <a:r>
              <a:rPr lang="en-GB" sz="1200" dirty="0"/>
              <a:t>Preferred route South to North: </a:t>
            </a:r>
          </a:p>
          <a:p>
            <a:pPr marL="342900" indent="-342900">
              <a:buAutoNum type="arabicPeriod"/>
            </a:pPr>
            <a:endParaRPr lang="en-GB" sz="1200" dirty="0"/>
          </a:p>
          <a:p>
            <a:pPr marL="342900" indent="-342900">
              <a:buAutoNum type="arabicPeriod"/>
            </a:pPr>
            <a:r>
              <a:rPr lang="en-GB" sz="1200" dirty="0"/>
              <a:t>Start from B5345, Abbey Corner, St Bees.</a:t>
            </a:r>
          </a:p>
          <a:p>
            <a:pPr marL="342900" indent="-342900">
              <a:buAutoNum type="arabicPeriod"/>
            </a:pPr>
            <a:r>
              <a:rPr lang="en-GB" sz="1200" dirty="0"/>
              <a:t>Proceed along Wood Lane, skirting Abbey Wood to Coast to Coast underbridge and proceed via green route to </a:t>
            </a:r>
            <a:r>
              <a:rPr lang="en-GB" sz="1200" dirty="0" err="1"/>
              <a:t>Mirehouse</a:t>
            </a:r>
            <a:r>
              <a:rPr lang="en-GB" sz="1200" dirty="0"/>
              <a:t> Road</a:t>
            </a:r>
          </a:p>
          <a:p>
            <a:pPr marL="342900" indent="-342900">
              <a:buAutoNum type="arabicPeriod"/>
            </a:pPr>
            <a:r>
              <a:rPr lang="en-GB" sz="1200" dirty="0"/>
              <a:t>Possibility of other direct feeders onto existing cycle route 71/72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F71D5E-5E24-4B92-81F6-3A81C623B78C}"/>
              </a:ext>
            </a:extLst>
          </p:cNvPr>
          <p:cNvSpPr txBox="1"/>
          <p:nvPr/>
        </p:nvSpPr>
        <p:spPr>
          <a:xfrm>
            <a:off x="391447" y="6188228"/>
            <a:ext cx="465879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Approximately 60-70% of new route would be in St Bees parish and 30-40% in Whitehaven parish with access options B &amp; B1.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4F9652-0E6D-45BE-AC3F-CDC7BB1AF81D}"/>
              </a:ext>
            </a:extLst>
          </p:cNvPr>
          <p:cNvGrpSpPr/>
          <p:nvPr/>
        </p:nvGrpSpPr>
        <p:grpSpPr>
          <a:xfrm>
            <a:off x="564889" y="3928288"/>
            <a:ext cx="3521605" cy="2154436"/>
            <a:chOff x="631780" y="4105242"/>
            <a:chExt cx="3521605" cy="215443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11B84FD-A1B9-49AA-BC2C-48BFECF840EE}"/>
                </a:ext>
              </a:extLst>
            </p:cNvPr>
            <p:cNvSpPr txBox="1"/>
            <p:nvPr/>
          </p:nvSpPr>
          <p:spPr>
            <a:xfrm>
              <a:off x="631780" y="4105242"/>
              <a:ext cx="3521605" cy="2154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Key</a:t>
              </a:r>
            </a:p>
            <a:p>
              <a:r>
                <a:rPr lang="en-GB" sz="1200" dirty="0"/>
                <a:t>	Valley link route options</a:t>
              </a:r>
            </a:p>
            <a:p>
              <a:r>
                <a:rPr lang="en-GB" sz="1200" dirty="0"/>
                <a:t>	Existing national routes 71/72</a:t>
              </a:r>
            </a:p>
            <a:p>
              <a:r>
                <a:rPr lang="en-GB" sz="1200" dirty="0"/>
                <a:t>	St Bees parish boundary</a:t>
              </a:r>
            </a:p>
            <a:p>
              <a:endParaRPr lang="en-GB" sz="1200" b="1" dirty="0"/>
            </a:p>
            <a:p>
              <a:r>
                <a:rPr lang="en-GB" sz="1200" b="1" dirty="0"/>
                <a:t>Access points </a:t>
              </a:r>
            </a:p>
            <a:p>
              <a:r>
                <a:rPr lang="en-GB" sz="1200" dirty="0"/>
                <a:t>A – direct to 71/71 direct for </a:t>
              </a:r>
              <a:r>
                <a:rPr lang="en-GB" sz="1200" dirty="0" err="1"/>
                <a:t>Westlakes</a:t>
              </a:r>
              <a:endParaRPr lang="en-GB" sz="1200" dirty="0"/>
            </a:p>
            <a:p>
              <a:r>
                <a:rPr lang="en-GB" sz="1200" dirty="0"/>
                <a:t>B -  Join 71/72 at bridge 3</a:t>
              </a:r>
            </a:p>
            <a:p>
              <a:r>
                <a:rPr lang="en-GB" sz="1200" dirty="0"/>
                <a:t>B1 – </a:t>
              </a:r>
              <a:r>
                <a:rPr lang="en-GB" sz="1200" dirty="0" err="1"/>
                <a:t>Mirehouse</a:t>
              </a:r>
              <a:r>
                <a:rPr lang="en-GB" sz="1200" dirty="0"/>
                <a:t> road then onto 71/72 at north bridge</a:t>
              </a:r>
            </a:p>
            <a:p>
              <a:r>
                <a:rPr lang="en-GB" sz="1200" dirty="0"/>
                <a:t>C+D – joining 71/72 at access point A16</a:t>
              </a:r>
            </a:p>
            <a:p>
              <a:r>
                <a:rPr lang="en-GB" sz="1200" dirty="0"/>
                <a:t>E – Wood lane St Bees  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4359C50-EC0A-4D08-BFCA-3543730AB5CA}"/>
                </a:ext>
              </a:extLst>
            </p:cNvPr>
            <p:cNvCxnSpPr/>
            <p:nvPr/>
          </p:nvCxnSpPr>
          <p:spPr>
            <a:xfrm>
              <a:off x="923597" y="4558421"/>
              <a:ext cx="596845" cy="0"/>
            </a:xfrm>
            <a:prstGeom prst="line">
              <a:avLst/>
            </a:prstGeom>
            <a:ln w="28575">
              <a:solidFill>
                <a:srgbClr val="4242E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7050431-609C-4D1B-9353-3EEC1BF6B631}"/>
                </a:ext>
              </a:extLst>
            </p:cNvPr>
            <p:cNvCxnSpPr/>
            <p:nvPr/>
          </p:nvCxnSpPr>
          <p:spPr>
            <a:xfrm>
              <a:off x="923597" y="4737980"/>
              <a:ext cx="596845" cy="0"/>
            </a:xfrm>
            <a:prstGeom prst="line">
              <a:avLst/>
            </a:prstGeom>
            <a:ln w="28575">
              <a:solidFill>
                <a:srgbClr val="4242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3E6B0E5-FAC2-4AFF-AE69-BA8ACDC1F2A4}"/>
                </a:ext>
              </a:extLst>
            </p:cNvPr>
            <p:cNvCxnSpPr/>
            <p:nvPr/>
          </p:nvCxnSpPr>
          <p:spPr>
            <a:xfrm>
              <a:off x="923597" y="4906635"/>
              <a:ext cx="596845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396D344-4E60-4C27-A709-72AFE314A8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272" y="1094143"/>
            <a:ext cx="3960678" cy="53149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59DFCC-1078-4467-8045-8441732B2A59}"/>
              </a:ext>
            </a:extLst>
          </p:cNvPr>
          <p:cNvSpPr txBox="1"/>
          <p:nvPr/>
        </p:nvSpPr>
        <p:spPr>
          <a:xfrm>
            <a:off x="8607692" y="2123548"/>
            <a:ext cx="351532" cy="161583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</a:rPr>
              <a:t>71/72</a:t>
            </a:r>
          </a:p>
        </p:txBody>
      </p:sp>
    </p:spTree>
    <p:extLst>
      <p:ext uri="{BB962C8B-B14F-4D97-AF65-F5344CB8AC3E}">
        <p14:creationId xmlns:p14="http://schemas.microsoft.com/office/powerpoint/2010/main" val="142147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408BD-B18C-48C0-A69B-E80137BEF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05" y="109363"/>
            <a:ext cx="7048230" cy="623048"/>
          </a:xfrm>
        </p:spPr>
        <p:txBody>
          <a:bodyPr>
            <a:noAutofit/>
          </a:bodyPr>
          <a:lstStyle/>
          <a:p>
            <a:r>
              <a:rPr lang="en-GB" sz="2800" b="1" dirty="0"/>
              <a:t>The Whitehaven LCWIP study area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C1B0EF-8D1F-43BA-A648-A213A9979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488" y="1594962"/>
            <a:ext cx="6296917" cy="44785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F6D247-7820-4584-9429-DB4C232264E5}"/>
              </a:ext>
            </a:extLst>
          </p:cNvPr>
          <p:cNvSpPr txBox="1"/>
          <p:nvPr/>
        </p:nvSpPr>
        <p:spPr>
          <a:xfrm>
            <a:off x="1573978" y="1096415"/>
            <a:ext cx="6296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LCWIP stands for </a:t>
            </a:r>
            <a:r>
              <a:rPr lang="en-GB" dirty="0">
                <a:hlinkClick r:id="rId3"/>
              </a:rPr>
              <a:t>“Local Cycling and Walking Infrastructure Plan”. 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ACCB6-D3EE-417C-A8A1-4328414059A4}"/>
              </a:ext>
            </a:extLst>
          </p:cNvPr>
          <p:cNvSpPr txBox="1"/>
          <p:nvPr/>
        </p:nvSpPr>
        <p:spPr>
          <a:xfrm>
            <a:off x="517623" y="1594962"/>
            <a:ext cx="2447088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050" b="1" dirty="0">
                <a:effectLst/>
                <a:latin typeface="Arial" panose="020B0604020202020204" pitchFamily="34" charset="0"/>
              </a:rPr>
              <a:t>From Gov’t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050" b="1" dirty="0">
                <a:effectLst/>
                <a:latin typeface="Arial" panose="020B0604020202020204" pitchFamily="34" charset="0"/>
              </a:rPr>
              <a:t>“Local Cycling and Walking Infrastructure Plans </a:t>
            </a:r>
            <a:r>
              <a:rPr lang="en-GB" sz="1050" dirty="0">
                <a:effectLst/>
                <a:latin typeface="Arial" panose="020B0604020202020204" pitchFamily="34" charset="0"/>
              </a:rPr>
              <a:t>( LCWIPs), are a new, strategic approach to identifying cycling and walking improvements required at the local level.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050" dirty="0">
                <a:effectLst/>
                <a:latin typeface="Arial" panose="020B0604020202020204" pitchFamily="34" charset="0"/>
              </a:rPr>
              <a:t>They enable a long-term approach to developing local cycling and walking networks and form a vital part of the Government’s strategy to increase the number of trips made on foot or by cycle”</a:t>
            </a:r>
            <a:endParaRPr lang="en-GB" sz="10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EE4973-7B10-42DA-BEA6-4BD1C09A9585}"/>
              </a:ext>
            </a:extLst>
          </p:cNvPr>
          <p:cNvSpPr txBox="1"/>
          <p:nvPr/>
        </p:nvSpPr>
        <p:spPr>
          <a:xfrm>
            <a:off x="586488" y="4107102"/>
            <a:ext cx="2103056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This is now out for public consultation. </a:t>
            </a:r>
            <a:r>
              <a:rPr lang="en-GB" sz="14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</a:t>
            </a:r>
            <a:r>
              <a:rPr lang="en-GB" sz="1400" b="1" dirty="0"/>
              <a:t>to have your say. </a:t>
            </a:r>
            <a:r>
              <a:rPr lang="en-GB" sz="1400" b="1" dirty="0">
                <a:solidFill>
                  <a:srgbClr val="FF0000"/>
                </a:solidFill>
              </a:rPr>
              <a:t>Closes 6</a:t>
            </a:r>
            <a:r>
              <a:rPr lang="en-GB" sz="1400" b="1" baseline="30000" dirty="0">
                <a:solidFill>
                  <a:srgbClr val="FF0000"/>
                </a:solidFill>
              </a:rPr>
              <a:t>th</a:t>
            </a:r>
            <a:r>
              <a:rPr lang="en-GB" sz="1400" b="1" dirty="0">
                <a:solidFill>
                  <a:srgbClr val="FF0000"/>
                </a:solidFill>
              </a:rPr>
              <a:t> August. </a:t>
            </a:r>
          </a:p>
          <a:p>
            <a:r>
              <a:rPr lang="en-GB" sz="1400" b="1" dirty="0"/>
              <a:t>Do you think the Valley links is a good idea? If so, please say so, and we will get it on the Plan.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560CB-EEDD-4C52-B091-1D8E1C4CE590}"/>
              </a:ext>
            </a:extLst>
          </p:cNvPr>
          <p:cNvSpPr txBox="1"/>
          <p:nvPr/>
        </p:nvSpPr>
        <p:spPr>
          <a:xfrm>
            <a:off x="586488" y="6202733"/>
            <a:ext cx="795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Note - the detailed plans so far shown on consultation maps cover only Whitehaven, but we are assured by Cumbria County Council that coastal area Distington – St Bees is definitely included and ideas are welcomed. </a:t>
            </a:r>
          </a:p>
        </p:txBody>
      </p:sp>
    </p:spTree>
    <p:extLst>
      <p:ext uri="{BB962C8B-B14F-4D97-AF65-F5344CB8AC3E}">
        <p14:creationId xmlns:p14="http://schemas.microsoft.com/office/powerpoint/2010/main" val="1284562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84874-981B-4749-AB02-1402736F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67" y="416880"/>
            <a:ext cx="7034756" cy="452234"/>
          </a:xfrm>
        </p:spPr>
        <p:txBody>
          <a:bodyPr>
            <a:noAutofit/>
          </a:bodyPr>
          <a:lstStyle/>
          <a:p>
            <a:r>
              <a:rPr lang="en-GB" sz="2800" b="1" dirty="0">
                <a:latin typeface="+mn-lt"/>
              </a:rPr>
              <a:t>Benefits of the “Valley Link”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742AA5-12A2-4395-9D0F-0ADD03C630A5}"/>
              </a:ext>
            </a:extLst>
          </p:cNvPr>
          <p:cNvSpPr txBox="1"/>
          <p:nvPr/>
        </p:nvSpPr>
        <p:spPr>
          <a:xfrm>
            <a:off x="736719" y="1224307"/>
            <a:ext cx="8432561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Provide both </a:t>
            </a:r>
            <a:r>
              <a:rPr lang="en-GB" b="1" dirty="0"/>
              <a:t>cycling</a:t>
            </a:r>
            <a:r>
              <a:rPr lang="en-GB" dirty="0"/>
              <a:t> and </a:t>
            </a:r>
            <a:r>
              <a:rPr lang="en-GB" b="1" dirty="0"/>
              <a:t>walking</a:t>
            </a:r>
            <a:r>
              <a:rPr lang="en-GB" dirty="0"/>
              <a:t> off-road route from Whitehaven and Egremont/</a:t>
            </a:r>
            <a:r>
              <a:rPr lang="en-GB" dirty="0" err="1"/>
              <a:t>Cleator</a:t>
            </a:r>
            <a:r>
              <a:rPr lang="en-GB" dirty="0"/>
              <a:t> Moor/</a:t>
            </a:r>
            <a:r>
              <a:rPr lang="en-GB" dirty="0" err="1"/>
              <a:t>Frizington</a:t>
            </a:r>
            <a:r>
              <a:rPr lang="en-GB" dirty="0"/>
              <a:t> areas to St Bees, accessing coastal green spaces and St Bees beach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Route is family-friendly with easy grading and no road traffic.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Remove need to use existing dangerous narrow roads with long uphill sections and dangerous traffic conditions; particularly the B5345.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Provide a near-level sealed surface path suitable for motorised disabled scooter and wheelchair use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Provide a vital missing piece in the coastal cycleway jigsaw by providing a north-south near-level link avoiding the ascent via Egremont.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Suitable for: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Cycle commuter use into Whitehaven and West Lakes from the south, and longer term, low level commuter access to Sellafield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Leisure use cycling for families and enthusiasts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Leisure walkers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Disabled persons with mobility vehicles</a:t>
            </a:r>
          </a:p>
        </p:txBody>
      </p:sp>
    </p:spTree>
    <p:extLst>
      <p:ext uri="{BB962C8B-B14F-4D97-AF65-F5344CB8AC3E}">
        <p14:creationId xmlns:p14="http://schemas.microsoft.com/office/powerpoint/2010/main" val="2844024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F4E53F-3C66-4C19-8D79-E4B4DBDB7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303" y="3572196"/>
            <a:ext cx="5588707" cy="2772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C049B5-A0EB-42B9-9B16-84AE6B73B606}"/>
              </a:ext>
            </a:extLst>
          </p:cNvPr>
          <p:cNvSpPr txBox="1"/>
          <p:nvPr/>
        </p:nvSpPr>
        <p:spPr>
          <a:xfrm>
            <a:off x="462937" y="264625"/>
            <a:ext cx="6053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Coastal access - the roads 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4946D5-409A-4B9B-85B8-F6DF72D77104}"/>
              </a:ext>
            </a:extLst>
          </p:cNvPr>
          <p:cNvSpPr txBox="1"/>
          <p:nvPr/>
        </p:nvSpPr>
        <p:spPr>
          <a:xfrm>
            <a:off x="769119" y="1136065"/>
            <a:ext cx="8673077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St Bees lies in a deep glacial valley, and from Whitehaven the roads follow ancient lines along the ridges or sides of the St Bees valley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Between Whitehaven and St Bees there are considerable hills to climb. The B5345 rises to 280 feet. The existing way to cycle route 71/72 via high Walton has a cumulative rise of 360 feet in two climbs. See gradient profiles. 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Walking - There is only a convoluted footpath through the valley over boggy ground. There is no bridleway.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The railway took the obvious near-level route but the road routes have remained unchanged, and have become busier with denser and faster traffic. The proposed cycle track would follow the same levels as the railway.</a:t>
            </a:r>
          </a:p>
        </p:txBody>
      </p:sp>
    </p:spTree>
    <p:extLst>
      <p:ext uri="{BB962C8B-B14F-4D97-AF65-F5344CB8AC3E}">
        <p14:creationId xmlns:p14="http://schemas.microsoft.com/office/powerpoint/2010/main" val="23505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F22A-3B70-444F-974C-F878731AF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46" y="241012"/>
            <a:ext cx="7920351" cy="628222"/>
          </a:xfrm>
        </p:spPr>
        <p:txBody>
          <a:bodyPr>
            <a:normAutofit fontScale="90000"/>
          </a:bodyPr>
          <a:lstStyle/>
          <a:p>
            <a:r>
              <a:rPr lang="en-GB" dirty="0"/>
              <a:t>The local context – existing network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132C46-EC48-4902-84D7-F538B066A7CA}"/>
              </a:ext>
            </a:extLst>
          </p:cNvPr>
          <p:cNvSpPr txBox="1"/>
          <p:nvPr/>
        </p:nvSpPr>
        <p:spPr>
          <a:xfrm>
            <a:off x="635495" y="2465717"/>
            <a:ext cx="37644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dirty="0"/>
              <a:t>The St Bees-</a:t>
            </a:r>
            <a:r>
              <a:rPr lang="en-GB" sz="1600" dirty="0" err="1"/>
              <a:t>Mirehouse</a:t>
            </a:r>
            <a:r>
              <a:rPr lang="en-GB" sz="1600" dirty="0"/>
              <a:t> link would form a vital piece in an easy-graded true coastal route, away from the A595.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 It would provide an easy-graded route from Egremont, </a:t>
            </a:r>
            <a:r>
              <a:rPr lang="en-GB" sz="1600" dirty="0" err="1"/>
              <a:t>Cleator</a:t>
            </a:r>
            <a:r>
              <a:rPr lang="en-GB" sz="1600" dirty="0"/>
              <a:t> Moor and </a:t>
            </a:r>
            <a:r>
              <a:rPr lang="en-GB" sz="1600" dirty="0" err="1"/>
              <a:t>Frizington</a:t>
            </a:r>
            <a:r>
              <a:rPr lang="en-GB" sz="1600" dirty="0"/>
              <a:t> areas to the coast.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It would connect National Cycle Routes 71 &amp; 72 to the St Bees Heritage Coast.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D609D2-4E48-44D3-9C7D-BB410808D0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25" y="1108676"/>
            <a:ext cx="4266212" cy="5304812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98E625B-C98F-4793-A37A-61B6E397CEBA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4399965" y="3573713"/>
            <a:ext cx="2860915" cy="337383"/>
          </a:xfrm>
          <a:prstGeom prst="straightConnector1">
            <a:avLst/>
          </a:prstGeom>
          <a:ln w="38100">
            <a:solidFill>
              <a:srgbClr val="4242E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323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E4CA2A-84E0-4745-BFDD-AF5195216897}"/>
              </a:ext>
            </a:extLst>
          </p:cNvPr>
          <p:cNvSpPr txBox="1"/>
          <p:nvPr/>
        </p:nvSpPr>
        <p:spPr>
          <a:xfrm>
            <a:off x="813732" y="385894"/>
            <a:ext cx="2354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Project history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730656-8CFD-4FC8-8D0A-13E92FF23720}"/>
              </a:ext>
            </a:extLst>
          </p:cNvPr>
          <p:cNvSpPr txBox="1"/>
          <p:nvPr/>
        </p:nvSpPr>
        <p:spPr>
          <a:xfrm>
            <a:off x="560235" y="1239904"/>
            <a:ext cx="649241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dirty="0"/>
              <a:t>2000 – Groundwork Trust produced a comprehensive feasibility report for Cumbria County Council/Copeland Borough Council. Stated that an off-road cycle route along the valley bottom was entirely feasible. May not have been implemented due to lack of funding. 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2013-14 - St Bees Parish Council re-examines Groundwork’s 2000 report 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2015 – Project re-launched with a local public exhibition. Huge local support. Partnership formed with Whitehaven Town Council to progress project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2016 – Revalidation study by </a:t>
            </a:r>
            <a:r>
              <a:rPr lang="en-GB" sz="1600" dirty="0" err="1"/>
              <a:t>Sustrans</a:t>
            </a:r>
            <a:r>
              <a:rPr lang="en-GB" sz="1600" dirty="0"/>
              <a:t>, funded by St Bees and Whitehaven local councils. Looked at ecology, environment, land ownership, buried services, drainage and various route options. Still found to be feasible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2016 – Land management at head of valley complicated by </a:t>
            </a:r>
            <a:r>
              <a:rPr lang="en-GB" sz="1600" dirty="0" err="1"/>
              <a:t>Nugen</a:t>
            </a:r>
            <a:r>
              <a:rPr lang="en-GB" sz="1600" dirty="0"/>
              <a:t> proposals for a large residential facility and West Cumbria Mining (WCM) coal loading facility. Both a challenge and an opportunity. </a:t>
            </a:r>
            <a:r>
              <a:rPr lang="en-GB" sz="1600" dirty="0" err="1"/>
              <a:t>Nugen</a:t>
            </a:r>
            <a:r>
              <a:rPr lang="en-GB" sz="1600" dirty="0"/>
              <a:t> plans are eventually shelved.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 2021 – WCM planning still being debated and decided – but resolution one way or the other expected within this year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2021- onwards  - hopes that the project gets on the LCWIP for Whitehaven Area, and can be helped by available </a:t>
            </a:r>
            <a:r>
              <a:rPr lang="en-GB" sz="1600" dirty="0">
                <a:hlinkClick r:id="rId2"/>
              </a:rPr>
              <a:t>LCWIP </a:t>
            </a:r>
            <a:r>
              <a:rPr lang="en-GB" sz="1600" dirty="0"/>
              <a:t> funding.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9ECA79-F5EF-4555-B62C-AB010B231DBA}"/>
              </a:ext>
            </a:extLst>
          </p:cNvPr>
          <p:cNvSpPr txBox="1"/>
          <p:nvPr/>
        </p:nvSpPr>
        <p:spPr>
          <a:xfrm>
            <a:off x="7345434" y="2861009"/>
            <a:ext cx="2311222" cy="16619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Don’t forget.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This is now out for public consultation. </a:t>
            </a:r>
            <a:r>
              <a:rPr lang="en-GB" sz="1400" b="1" dirty="0">
                <a:solidFill>
                  <a:srgbClr val="FF0000"/>
                </a:solidFill>
                <a:hlinkClick r:id="rId3"/>
              </a:rPr>
              <a:t>Click here </a:t>
            </a:r>
            <a:r>
              <a:rPr lang="en-GB" sz="1400" b="1" dirty="0">
                <a:solidFill>
                  <a:srgbClr val="FF0000"/>
                </a:solidFill>
              </a:rPr>
              <a:t>to have your say. 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Closes 6</a:t>
            </a:r>
            <a:r>
              <a:rPr lang="en-GB" sz="1400" b="1" baseline="30000" dirty="0">
                <a:solidFill>
                  <a:srgbClr val="FF0000"/>
                </a:solidFill>
              </a:rPr>
              <a:t>th</a:t>
            </a:r>
            <a:r>
              <a:rPr lang="en-GB" sz="1400" b="1" dirty="0">
                <a:solidFill>
                  <a:srgbClr val="FF0000"/>
                </a:solidFill>
              </a:rPr>
              <a:t> August 2021. 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We need to get  the “Valley Link” in the future plans. </a:t>
            </a:r>
          </a:p>
        </p:txBody>
      </p:sp>
    </p:spTree>
    <p:extLst>
      <p:ext uri="{BB962C8B-B14F-4D97-AF65-F5344CB8AC3E}">
        <p14:creationId xmlns:p14="http://schemas.microsoft.com/office/powerpoint/2010/main" val="341315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2642</TotalTime>
  <Words>1029</Words>
  <Application>Microsoft Office PowerPoint</Application>
  <PresentationFormat>A4 Paper (210x297 mm)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St Bees – Mirehouse Cycle Track: The “Valley Link” </vt:lpstr>
      <vt:lpstr>The original concept and study - 2000</vt:lpstr>
      <vt:lpstr>PowerPoint Presentation</vt:lpstr>
      <vt:lpstr>The Whitehaven LCWIP study area</vt:lpstr>
      <vt:lpstr>Benefits of the “Valley Link” </vt:lpstr>
      <vt:lpstr>PowerPoint Presentation</vt:lpstr>
      <vt:lpstr>The local context – existing network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</dc:creator>
  <cp:lastModifiedBy>doug sim</cp:lastModifiedBy>
  <cp:revision>130</cp:revision>
  <cp:lastPrinted>2017-12-29T16:18:50Z</cp:lastPrinted>
  <dcterms:created xsi:type="dcterms:W3CDTF">2015-07-07T08:24:58Z</dcterms:created>
  <dcterms:modified xsi:type="dcterms:W3CDTF">2021-07-26T22:01:34Z</dcterms:modified>
</cp:coreProperties>
</file>